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5" r:id="rId4"/>
    <p:sldId id="258" r:id="rId5"/>
    <p:sldId id="259" r:id="rId6"/>
    <p:sldId id="260" r:id="rId7"/>
    <p:sldId id="266" r:id="rId8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378"/>
    <p:restoredTop sz="94635"/>
  </p:normalViewPr>
  <p:slideViewPr>
    <p:cSldViewPr snapToGrid="0">
      <p:cViewPr varScale="1">
        <p:scale>
          <a:sx n="150" d="100"/>
          <a:sy n="150" d="100"/>
        </p:scale>
        <p:origin x="20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0D798D6-EC62-B258-BC99-C7B0E43BF1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DA209962-BEC0-646A-E872-5E277A6A2B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6FD3985-3A9F-3003-07CE-C0011DA562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C28462-B376-D347-A3DE-F50D1F422FD0}" type="datetimeFigureOut">
              <a:rPr lang="de-DE" smtClean="0"/>
              <a:t>04.06.25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713EC22-7653-74E1-6A45-45724CF6A5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7E2C9C6-4706-F7CD-9083-CD23F88D25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A5BBDE-BFA3-A548-A92A-C2FFAE4DEA7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645940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45324F-D10F-6F0E-A0BD-7A9F4CA7E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9A94AE5E-EFDB-2C4C-2594-FBA0635CF7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FB1C988-BC82-F09F-8228-3147F71AC1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C28462-B376-D347-A3DE-F50D1F422FD0}" type="datetimeFigureOut">
              <a:rPr lang="de-DE" smtClean="0"/>
              <a:t>04.06.25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2201D2D-5675-902E-FB0E-56BF088875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38D3272-2BA3-3B01-DBE2-D5ADC8F63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A5BBDE-BFA3-A548-A92A-C2FFAE4DEA7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306046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E4F7069E-23F7-E9F0-D39F-28089C9C28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C005E6A5-B6AA-6696-0D1C-46A44D27A6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FB151A8-B85C-A8A6-5E18-2EB44CD802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C28462-B376-D347-A3DE-F50D1F422FD0}" type="datetimeFigureOut">
              <a:rPr lang="de-DE" smtClean="0"/>
              <a:t>04.06.25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5777478-FF00-8381-138A-56F02C6E8B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894F7BD-260E-61E4-0A3F-E82371B4DB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A5BBDE-BFA3-A548-A92A-C2FFAE4DEA7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994943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665CD7D-318C-7BC0-A593-2400AE0E9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CADACD0-CE95-D3B8-1441-5E702DCA93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44323F1-5C73-674B-6655-9128538706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C28462-B376-D347-A3DE-F50D1F422FD0}" type="datetimeFigureOut">
              <a:rPr lang="de-DE" smtClean="0"/>
              <a:t>04.06.25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550518F-C277-CF50-E454-CD32BAFF37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A63058B-8F81-0312-5BC6-BBF759E950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A5BBDE-BFA3-A548-A92A-C2FFAE4DEA7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061866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41D6BC5-9507-012D-0754-2BB1D966F9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254E496-399C-EB9C-747D-65D50D91D3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A5E57D8-27D1-0A8B-97F5-01C584454C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C28462-B376-D347-A3DE-F50D1F422FD0}" type="datetimeFigureOut">
              <a:rPr lang="de-DE" smtClean="0"/>
              <a:t>04.06.25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7ACC45E-60AC-CE14-BD6C-D15EF6BEDC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F865704-4A3F-5CE8-A48E-425C579041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A5BBDE-BFA3-A548-A92A-C2FFAE4DEA7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338179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DFF49DC-E5A7-3C65-E4C2-A0DDF74C2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DDCADEE-B46C-DF2F-ED32-556EC60359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B70C1936-BCA6-422F-8583-FCDDCE175A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6096F44-7C7C-EA3E-80D5-8158C4CFE1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C28462-B376-D347-A3DE-F50D1F422FD0}" type="datetimeFigureOut">
              <a:rPr lang="de-DE" smtClean="0"/>
              <a:t>04.06.25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CF4C1BC-EE9B-D291-F74C-324C75462D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8D49C6E-6E57-5E92-63F0-94434BE619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A5BBDE-BFA3-A548-A92A-C2FFAE4DEA7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736006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6683CA-A748-5A75-B044-CDC3DEE533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096F402-A730-E73D-3138-0950E69266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1FB7779-9DF6-F199-A75D-66FE8B6D05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48EDA9ED-E8BA-BAAC-06F5-2C3E1EB127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BDDC7CA5-1748-7435-0F88-F007C962857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C6D54602-7D10-EB01-F23F-DD3ADC503F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C28462-B376-D347-A3DE-F50D1F422FD0}" type="datetimeFigureOut">
              <a:rPr lang="de-DE" smtClean="0"/>
              <a:t>04.06.25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1874244A-C5BF-F63E-1277-101D9CF6A8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7C8DF0D9-4EDE-C765-69CE-2059F9AAC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A5BBDE-BFA3-A548-A92A-C2FFAE4DEA7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459816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B66809D-9D4E-10A5-E76D-5D904716D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58BB5138-92E4-1568-832A-8C18087B35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C28462-B376-D347-A3DE-F50D1F422FD0}" type="datetimeFigureOut">
              <a:rPr lang="de-DE" smtClean="0"/>
              <a:t>04.06.25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7B6165A-A735-5468-7A19-99245874F4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A0A4CE4-1C24-8AEB-60AB-CE74FF052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A5BBDE-BFA3-A548-A92A-C2FFAE4DEA7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14590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BC8E8316-237F-F604-C973-4273ACD822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C28462-B376-D347-A3DE-F50D1F422FD0}" type="datetimeFigureOut">
              <a:rPr lang="de-DE" smtClean="0"/>
              <a:t>04.06.25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96D0CC0-5052-4423-EFEA-057DCE82BD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7369D33-4C0F-357C-E800-CF60F39D3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A5BBDE-BFA3-A548-A92A-C2FFAE4DEA7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343563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73C25F-D92C-0774-1474-9B2DCD3081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26C3231-B443-4962-A938-201D5AD99D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129446CC-36B4-B351-C4E5-815E003F19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A6D852F-8D41-0A54-9DF3-32216677E8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C28462-B376-D347-A3DE-F50D1F422FD0}" type="datetimeFigureOut">
              <a:rPr lang="de-DE" smtClean="0"/>
              <a:t>04.06.25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71CA0AB-4D97-1668-B06C-A02969CE36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45EF3CA-3772-7E9C-0E0E-8F7675B2E0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A5BBDE-BFA3-A548-A92A-C2FFAE4DEA7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945687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7B771E-FFD6-5CB0-6A27-F58D2DF9B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F64B7610-C3B9-6B85-CFED-FA59171CC1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1C05A378-A373-5F42-CFA8-FF3AA146E6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BBC0627-318C-C521-BBE4-5D6B773331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C28462-B376-D347-A3DE-F50D1F422FD0}" type="datetimeFigureOut">
              <a:rPr lang="de-DE" smtClean="0"/>
              <a:t>04.06.25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E33CD0A-D91E-EB67-22A4-80DFE6C66C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3547012-5AAE-174F-EE8B-AD88144E7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A5BBDE-BFA3-A548-A92A-C2FFAE4DEA7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878021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A925CC67-8943-AD9C-BF2B-83C289E92D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0C6CDBC-6592-DE98-EDB7-062130F32D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D971EBE-F734-1388-C025-2BC9FBD730C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CC28462-B376-D347-A3DE-F50D1F422FD0}" type="datetimeFigureOut">
              <a:rPr lang="de-DE" smtClean="0"/>
              <a:t>04.06.25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4F8F1A1-67AB-817A-79EA-94CB776C71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0E46185-61F6-61CC-A049-78EED61550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CA5BBDE-BFA3-A548-A92A-C2FFAE4DEA7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580994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9.png"/><Relationship Id="rId7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flaticon.com/" TargetMode="Externa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fik 4" descr="Ein Bild, das Clipart, Grafiken, Text, Grafikdesign enthält.&#10;&#10;KI-generierte Inhalte können fehlerhaft sein.">
            <a:extLst>
              <a:ext uri="{FF2B5EF4-FFF2-40B4-BE49-F238E27FC236}">
                <a16:creationId xmlns:a16="http://schemas.microsoft.com/office/drawing/2014/main" id="{3669E98F-18A7-3930-280D-46D021532ED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6666"/>
          <a:stretch>
            <a:fillRect/>
          </a:stretch>
        </p:blipFill>
        <p:spPr>
          <a:xfrm>
            <a:off x="2" y="10"/>
            <a:ext cx="12188950" cy="6856275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3582BED-D8D0-095E-200A-FF6C5D1851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481457" y="5573578"/>
            <a:ext cx="2707494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de-DE" dirty="0">
                <a:solidFill>
                  <a:srgbClr val="FFFFFF"/>
                </a:solidFill>
              </a:rPr>
              <a:t>05.06.2025</a:t>
            </a:r>
          </a:p>
          <a:p>
            <a:r>
              <a:rPr lang="de-DE" dirty="0">
                <a:solidFill>
                  <a:srgbClr val="FFFFFF"/>
                </a:solidFill>
              </a:rPr>
              <a:t>Jonas Wolber</a:t>
            </a:r>
          </a:p>
        </p:txBody>
      </p:sp>
    </p:spTree>
    <p:extLst>
      <p:ext uri="{BB962C8B-B14F-4D97-AF65-F5344CB8AC3E}">
        <p14:creationId xmlns:p14="http://schemas.microsoft.com/office/powerpoint/2010/main" val="153087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AD2E1BA-59CF-152C-8B39-5632F04435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1506200" cy="732859"/>
          </a:xfrm>
        </p:spPr>
        <p:txBody>
          <a:bodyPr/>
          <a:lstStyle/>
          <a:p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Retrieval </a:t>
            </a:r>
            <a:r>
              <a:rPr lang="de-DE" dirty="0" err="1"/>
              <a:t>Augmented</a:t>
            </a:r>
            <a:r>
              <a:rPr lang="de-DE" dirty="0"/>
              <a:t> Generation (RAG)?</a:t>
            </a:r>
          </a:p>
        </p:txBody>
      </p:sp>
      <p:pic>
        <p:nvPicPr>
          <p:cNvPr id="5" name="Inhaltsplatzhalter 4" descr="Ein Bild, das Text, Screenshot, Diagramm, Schrift enthält.&#10;&#10;KI-generierte Inhalte können fehlerhaft sein.">
            <a:extLst>
              <a:ext uri="{FF2B5EF4-FFF2-40B4-BE49-F238E27FC236}">
                <a16:creationId xmlns:a16="http://schemas.microsoft.com/office/drawing/2014/main" id="{A548F6C9-B792-DBB9-5BB4-B57C5364E1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751115"/>
            <a:ext cx="10468946" cy="6106886"/>
          </a:xfr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1FD388B2-9282-9479-82AD-EC71687983E8}"/>
              </a:ext>
            </a:extLst>
          </p:cNvPr>
          <p:cNvSpPr txBox="1"/>
          <p:nvPr/>
        </p:nvSpPr>
        <p:spPr>
          <a:xfrm>
            <a:off x="10625264" y="6193414"/>
            <a:ext cx="156673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900" dirty="0"/>
              <a:t>Image </a:t>
            </a:r>
            <a:r>
              <a:rPr lang="de-DE" sz="900" dirty="0" err="1"/>
              <a:t>taken</a:t>
            </a:r>
            <a:r>
              <a:rPr lang="de-DE" sz="900" dirty="0"/>
              <a:t> </a:t>
            </a:r>
            <a:r>
              <a:rPr lang="de-DE" sz="900" dirty="0" err="1"/>
              <a:t>from</a:t>
            </a:r>
            <a:r>
              <a:rPr lang="de-DE" sz="900" dirty="0"/>
              <a:t>: </a:t>
            </a:r>
            <a:r>
              <a:rPr lang="de-DE" sz="900" dirty="0" err="1"/>
              <a:t>fusionchat.ai</a:t>
            </a:r>
            <a:r>
              <a:rPr lang="de-DE" sz="900" dirty="0"/>
              <a:t>/</a:t>
            </a:r>
            <a:r>
              <a:rPr lang="de-DE" sz="900" dirty="0" err="1"/>
              <a:t>news</a:t>
            </a:r>
            <a:r>
              <a:rPr lang="de-DE" sz="900" dirty="0"/>
              <a:t>/10-ways-rag-enhances-ai-systems</a:t>
            </a:r>
          </a:p>
        </p:txBody>
      </p:sp>
    </p:spTree>
    <p:extLst>
      <p:ext uri="{BB962C8B-B14F-4D97-AF65-F5344CB8AC3E}">
        <p14:creationId xmlns:p14="http://schemas.microsoft.com/office/powerpoint/2010/main" val="20304961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D51ED4-D417-87C9-DBB2-9F0E32F95A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2945"/>
            <a:ext cx="10515600" cy="786074"/>
          </a:xfrm>
        </p:spPr>
        <p:txBody>
          <a:bodyPr/>
          <a:lstStyle/>
          <a:p>
            <a:r>
              <a:rPr lang="de-DE" dirty="0"/>
              <a:t>Word </a:t>
            </a:r>
            <a:r>
              <a:rPr lang="de-DE" dirty="0" err="1"/>
              <a:t>embeddings</a:t>
            </a:r>
            <a:r>
              <a:rPr lang="de-DE" dirty="0"/>
              <a:t> and </a:t>
            </a:r>
            <a:r>
              <a:rPr lang="de-DE" dirty="0" err="1"/>
              <a:t>vector</a:t>
            </a:r>
            <a:r>
              <a:rPr lang="de-DE" dirty="0"/>
              <a:t> </a:t>
            </a:r>
            <a:r>
              <a:rPr lang="de-DE" dirty="0" err="1"/>
              <a:t>space</a:t>
            </a:r>
            <a:endParaRPr lang="de-DE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13088434-4F70-B2BB-2ABF-59ADB33AB053}"/>
              </a:ext>
            </a:extLst>
          </p:cNvPr>
          <p:cNvSpPr txBox="1"/>
          <p:nvPr/>
        </p:nvSpPr>
        <p:spPr>
          <a:xfrm>
            <a:off x="0" y="1146505"/>
            <a:ext cx="44631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Text</a:t>
            </a:r>
          </a:p>
          <a:p>
            <a:r>
              <a:rPr lang="de-DE" dirty="0"/>
              <a:t>"Center </a:t>
            </a:r>
            <a:r>
              <a:rPr lang="de-DE" dirty="0" err="1"/>
              <a:t>for</a:t>
            </a:r>
            <a:r>
              <a:rPr lang="de-DE" dirty="0"/>
              <a:t> Computational Life Sciences"</a:t>
            </a:r>
          </a:p>
          <a:p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D2D4E2DD-6AA9-30EC-1A66-FCC79DFB07E0}"/>
              </a:ext>
            </a:extLst>
          </p:cNvPr>
          <p:cNvSpPr txBox="1"/>
          <p:nvPr/>
        </p:nvSpPr>
        <p:spPr>
          <a:xfrm>
            <a:off x="0" y="2695243"/>
            <a:ext cx="3733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Tokens</a:t>
            </a:r>
          </a:p>
          <a:p>
            <a:r>
              <a:rPr lang="de-DE" dirty="0"/>
              <a:t>“Cen“,  “</a:t>
            </a:r>
            <a:r>
              <a:rPr lang="de-DE" dirty="0" err="1"/>
              <a:t>ter</a:t>
            </a:r>
            <a:r>
              <a:rPr lang="de-DE" dirty="0"/>
              <a:t>“,  “</a:t>
            </a:r>
            <a:r>
              <a:rPr lang="de-DE" dirty="0" err="1"/>
              <a:t>for</a:t>
            </a:r>
            <a:r>
              <a:rPr lang="de-DE" dirty="0"/>
              <a:t>“,  “</a:t>
            </a:r>
            <a:r>
              <a:rPr lang="de-DE" dirty="0" err="1"/>
              <a:t>Compu</a:t>
            </a:r>
            <a:r>
              <a:rPr lang="de-DE" dirty="0"/>
              <a:t>“,  “</a:t>
            </a:r>
            <a:r>
              <a:rPr lang="de-DE" dirty="0" err="1"/>
              <a:t>tational</a:t>
            </a:r>
            <a:r>
              <a:rPr lang="de-DE" dirty="0"/>
              <a:t>“,  “Life“,  “</a:t>
            </a:r>
            <a:r>
              <a:rPr lang="de-DE" dirty="0" err="1"/>
              <a:t>Scien</a:t>
            </a:r>
            <a:r>
              <a:rPr lang="de-DE" dirty="0"/>
              <a:t>“,  “</a:t>
            </a:r>
            <a:r>
              <a:rPr lang="de-DE" dirty="0" err="1"/>
              <a:t>ces</a:t>
            </a:r>
            <a:r>
              <a:rPr lang="de-DE" dirty="0"/>
              <a:t>“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D9E589E9-BD4D-482C-3617-1DFA723A03EC}"/>
              </a:ext>
            </a:extLst>
          </p:cNvPr>
          <p:cNvSpPr txBox="1"/>
          <p:nvPr/>
        </p:nvSpPr>
        <p:spPr>
          <a:xfrm>
            <a:off x="0" y="4243981"/>
            <a:ext cx="3733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err="1"/>
              <a:t>Embeddings</a:t>
            </a:r>
            <a:endParaRPr lang="de-DE" b="1" dirty="0"/>
          </a:p>
          <a:p>
            <a:r>
              <a:rPr lang="de-DE" dirty="0"/>
              <a:t>[0.016539961, -0.025933826, 0.048515484, 0.03760145, -0.04732014, -0.002327353, …]</a:t>
            </a:r>
          </a:p>
        </p:txBody>
      </p:sp>
      <p:pic>
        <p:nvPicPr>
          <p:cNvPr id="11" name="Grafik 10" descr="Ein Bild, das Reihe, Diagramm, parallel, Text enthält.&#10;&#10;KI-generierte Inhalte können fehlerhaft sein.">
            <a:extLst>
              <a:ext uri="{FF2B5EF4-FFF2-40B4-BE49-F238E27FC236}">
                <a16:creationId xmlns:a16="http://schemas.microsoft.com/office/drawing/2014/main" id="{D8030847-1749-3156-3E99-CAED2D0C1F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6800" y="1371600"/>
            <a:ext cx="7315200" cy="5486400"/>
          </a:xfrm>
          <a:prstGeom prst="rect">
            <a:avLst/>
          </a:prstGeom>
        </p:spPr>
      </p:pic>
      <p:pic>
        <p:nvPicPr>
          <p:cNvPr id="15" name="Grafik 14" descr="Ein Bild, das Säugetier, draußen, Landtier, Wildleben enthält.&#10;&#10;KI-generierte Inhalte können fehlerhaft sein.">
            <a:extLst>
              <a:ext uri="{FF2B5EF4-FFF2-40B4-BE49-F238E27FC236}">
                <a16:creationId xmlns:a16="http://schemas.microsoft.com/office/drawing/2014/main" id="{8851B103-7282-8039-63A7-A9B4BEFCFA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73527" y="1858437"/>
            <a:ext cx="2018473" cy="1325564"/>
          </a:xfrm>
          <a:prstGeom prst="rect">
            <a:avLst/>
          </a:prstGeom>
        </p:spPr>
      </p:pic>
      <p:pic>
        <p:nvPicPr>
          <p:cNvPr id="17" name="Grafik 16" descr="Ein Bild, das Katze, Säugetier, Hauskatze, Kleine bis mittelgroße Katzen enthält.&#10;&#10;KI-generierte Inhalte können fehlerhaft sein.">
            <a:extLst>
              <a:ext uri="{FF2B5EF4-FFF2-40B4-BE49-F238E27FC236}">
                <a16:creationId xmlns:a16="http://schemas.microsoft.com/office/drawing/2014/main" id="{D8B4C5F9-66AD-06EA-9CAF-A8408C40A2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49000" y="4758511"/>
            <a:ext cx="914400" cy="1371600"/>
          </a:xfrm>
          <a:prstGeom prst="rect">
            <a:avLst/>
          </a:prstGeom>
        </p:spPr>
      </p:pic>
      <p:pic>
        <p:nvPicPr>
          <p:cNvPr id="19" name="Grafik 18" descr="Ein Bild, das Vogel, Wasservögel, Gelände, draußen enthält.&#10;&#10;KI-generierte Inhalte können fehlerhaft sein.">
            <a:extLst>
              <a:ext uri="{FF2B5EF4-FFF2-40B4-BE49-F238E27FC236}">
                <a16:creationId xmlns:a16="http://schemas.microsoft.com/office/drawing/2014/main" id="{30BA690D-3883-B8BB-5AAC-5308CC4761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34400" y="4335200"/>
            <a:ext cx="1828801" cy="1371601"/>
          </a:xfrm>
          <a:prstGeom prst="rect">
            <a:avLst/>
          </a:prstGeom>
        </p:spPr>
      </p:pic>
      <p:pic>
        <p:nvPicPr>
          <p:cNvPr id="21" name="Grafik 20" descr="Ein Bild, das Säugetier, Aquatische Säugetiere, Meeressäuger, Wasser enthält.&#10;&#10;KI-generierte Inhalte können fehlerhaft sein.">
            <a:extLst>
              <a:ext uri="{FF2B5EF4-FFF2-40B4-BE49-F238E27FC236}">
                <a16:creationId xmlns:a16="http://schemas.microsoft.com/office/drawing/2014/main" id="{94736911-AF44-1CDC-65E0-2E1DC80314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23214" y="2444750"/>
            <a:ext cx="2247900" cy="901700"/>
          </a:xfrm>
          <a:prstGeom prst="rect">
            <a:avLst/>
          </a:prstGeom>
        </p:spPr>
      </p:pic>
      <p:sp>
        <p:nvSpPr>
          <p:cNvPr id="22" name="Pfeil nach unten 21">
            <a:extLst>
              <a:ext uri="{FF2B5EF4-FFF2-40B4-BE49-F238E27FC236}">
                <a16:creationId xmlns:a16="http://schemas.microsoft.com/office/drawing/2014/main" id="{64BC6763-6242-918C-DA68-899F3A166ACC}"/>
              </a:ext>
            </a:extLst>
          </p:cNvPr>
          <p:cNvSpPr/>
          <p:nvPr/>
        </p:nvSpPr>
        <p:spPr>
          <a:xfrm>
            <a:off x="1580972" y="1858437"/>
            <a:ext cx="273465" cy="75558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Pfeil nach unten 22">
            <a:extLst>
              <a:ext uri="{FF2B5EF4-FFF2-40B4-BE49-F238E27FC236}">
                <a16:creationId xmlns:a16="http://schemas.microsoft.com/office/drawing/2014/main" id="{9FD5C585-315E-1F90-7BA6-BBEB109B45C8}"/>
              </a:ext>
            </a:extLst>
          </p:cNvPr>
          <p:cNvSpPr/>
          <p:nvPr/>
        </p:nvSpPr>
        <p:spPr>
          <a:xfrm>
            <a:off x="1555334" y="3699798"/>
            <a:ext cx="273465" cy="75558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56552D24-53FE-69BC-DFF7-3AC8E66EF6EE}"/>
              </a:ext>
            </a:extLst>
          </p:cNvPr>
          <p:cNvSpPr txBox="1"/>
          <p:nvPr/>
        </p:nvSpPr>
        <p:spPr>
          <a:xfrm>
            <a:off x="1828799" y="2018761"/>
            <a:ext cx="16913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err="1"/>
              <a:t>Tokenization</a:t>
            </a:r>
            <a:endParaRPr lang="de-DE" b="1" dirty="0"/>
          </a:p>
          <a:p>
            <a:endParaRPr lang="de-DE" dirty="0"/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10C07593-3E53-A6C3-9577-9935044CFAFB}"/>
              </a:ext>
            </a:extLst>
          </p:cNvPr>
          <p:cNvSpPr txBox="1"/>
          <p:nvPr/>
        </p:nvSpPr>
        <p:spPr>
          <a:xfrm>
            <a:off x="1828798" y="3809048"/>
            <a:ext cx="16913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Embedding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328448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2659E53-9168-6A0E-0F2A-3BBA359642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0941"/>
            <a:ext cx="10515600" cy="1325563"/>
          </a:xfrm>
        </p:spPr>
        <p:txBody>
          <a:bodyPr/>
          <a:lstStyle/>
          <a:p>
            <a:r>
              <a:rPr lang="de-DE" dirty="0" err="1"/>
              <a:t>Applications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RAG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28C71ACA-0453-DC1E-9D12-3B953FA42799}"/>
              </a:ext>
            </a:extLst>
          </p:cNvPr>
          <p:cNvSpPr txBox="1"/>
          <p:nvPr/>
        </p:nvSpPr>
        <p:spPr>
          <a:xfrm>
            <a:off x="0" y="1096085"/>
            <a:ext cx="2882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u="sng" dirty="0"/>
              <a:t>Question </a:t>
            </a:r>
            <a:r>
              <a:rPr lang="de-DE" u="sng" dirty="0" err="1"/>
              <a:t>Answering</a:t>
            </a:r>
            <a:endParaRPr lang="de-DE" u="sng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A74FD521-3CFE-1A1E-DE2F-2AAF0F102559}"/>
              </a:ext>
            </a:extLst>
          </p:cNvPr>
          <p:cNvSpPr txBox="1"/>
          <p:nvPr/>
        </p:nvSpPr>
        <p:spPr>
          <a:xfrm>
            <a:off x="4396897" y="1047731"/>
            <a:ext cx="2882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u="sng" dirty="0" err="1"/>
              <a:t>Document</a:t>
            </a:r>
            <a:r>
              <a:rPr lang="de-DE" u="sng" dirty="0"/>
              <a:t> </a:t>
            </a:r>
            <a:r>
              <a:rPr lang="de-DE" u="sng" dirty="0" err="1"/>
              <a:t>Summarization</a:t>
            </a:r>
            <a:endParaRPr lang="de-DE" u="sng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193F14B8-3ECB-F5A9-CBE7-91AB3E47A712}"/>
              </a:ext>
            </a:extLst>
          </p:cNvPr>
          <p:cNvSpPr txBox="1"/>
          <p:nvPr/>
        </p:nvSpPr>
        <p:spPr>
          <a:xfrm>
            <a:off x="-1" y="3751258"/>
            <a:ext cx="3907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u="sng" dirty="0"/>
              <a:t>Enterprise Knowledge Management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7652A67E-3F49-6059-B5F3-DEEFC0A68957}"/>
              </a:ext>
            </a:extLst>
          </p:cNvPr>
          <p:cNvSpPr txBox="1"/>
          <p:nvPr/>
        </p:nvSpPr>
        <p:spPr>
          <a:xfrm>
            <a:off x="8844570" y="3705091"/>
            <a:ext cx="2882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u="sng" dirty="0"/>
              <a:t>Scientific Research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474750EB-65F1-41C8-2E81-C65A2DCC3AE6}"/>
              </a:ext>
            </a:extLst>
          </p:cNvPr>
          <p:cNvSpPr txBox="1"/>
          <p:nvPr/>
        </p:nvSpPr>
        <p:spPr>
          <a:xfrm>
            <a:off x="8793794" y="1046629"/>
            <a:ext cx="2882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u="sng" dirty="0"/>
              <a:t>Coding Assistants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6E0CFF7B-01BE-AB85-EE3C-A6EE2C62B322}"/>
              </a:ext>
            </a:extLst>
          </p:cNvPr>
          <p:cNvSpPr txBox="1"/>
          <p:nvPr/>
        </p:nvSpPr>
        <p:spPr>
          <a:xfrm>
            <a:off x="4654985" y="3705091"/>
            <a:ext cx="2882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u="sng" dirty="0"/>
              <a:t>Patient </a:t>
            </a:r>
            <a:r>
              <a:rPr lang="de-DE" u="sng" dirty="0" err="1"/>
              <a:t>Diagnostics</a:t>
            </a:r>
            <a:endParaRPr lang="de-DE" u="sng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87B293C8-7713-D9F3-FA97-1F0E16FF51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789" y="1465417"/>
            <a:ext cx="2160000" cy="2160000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A609C26A-DD14-4ADD-EC46-DA29472C82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8179" y="1465417"/>
            <a:ext cx="2160000" cy="2160000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B88655CE-A5CB-8545-C80D-86D47B3C7A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120590"/>
            <a:ext cx="2160000" cy="2160000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87F0F2DF-26A6-82A8-D283-C49BB9B8D6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44570" y="1415961"/>
            <a:ext cx="2160000" cy="2160000"/>
          </a:xfrm>
          <a:prstGeom prst="rect">
            <a:avLst/>
          </a:prstGeom>
        </p:spPr>
      </p:pic>
      <p:sp>
        <p:nvSpPr>
          <p:cNvPr id="19" name="Textfeld 18">
            <a:extLst>
              <a:ext uri="{FF2B5EF4-FFF2-40B4-BE49-F238E27FC236}">
                <a16:creationId xmlns:a16="http://schemas.microsoft.com/office/drawing/2014/main" id="{71FF3ABF-98D3-56F1-4C50-12283341C749}"/>
              </a:ext>
            </a:extLst>
          </p:cNvPr>
          <p:cNvSpPr txBox="1"/>
          <p:nvPr/>
        </p:nvSpPr>
        <p:spPr>
          <a:xfrm>
            <a:off x="8407399" y="6642556"/>
            <a:ext cx="529478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/>
              <a:t>Icons </a:t>
            </a:r>
            <a:r>
              <a:rPr lang="de-DE" sz="800" dirty="0" err="1"/>
              <a:t>made</a:t>
            </a:r>
            <a:r>
              <a:rPr lang="de-DE" sz="800" dirty="0"/>
              <a:t> </a:t>
            </a:r>
            <a:r>
              <a:rPr lang="de-DE" sz="800" dirty="0" err="1"/>
              <a:t>by</a:t>
            </a:r>
            <a:r>
              <a:rPr lang="de-DE" sz="800" dirty="0"/>
              <a:t> </a:t>
            </a:r>
            <a:r>
              <a:rPr lang="de-DE" sz="800" dirty="0" err="1"/>
              <a:t>Freepik</a:t>
            </a:r>
            <a:r>
              <a:rPr lang="de-DE" sz="800" dirty="0"/>
              <a:t>, </a:t>
            </a:r>
            <a:r>
              <a:rPr lang="de-DE" sz="800" dirty="0" err="1"/>
              <a:t>Juicyfish</a:t>
            </a:r>
            <a:r>
              <a:rPr lang="de-DE" sz="800" dirty="0"/>
              <a:t>, </a:t>
            </a:r>
            <a:r>
              <a:rPr lang="de-DE" sz="800" dirty="0" err="1"/>
              <a:t>Dewi</a:t>
            </a:r>
            <a:r>
              <a:rPr lang="de-DE" sz="800" dirty="0"/>
              <a:t> Sari, </a:t>
            </a:r>
            <a:r>
              <a:rPr lang="de-DE" sz="800" dirty="0" err="1"/>
              <a:t>Vectorsmarket</a:t>
            </a:r>
            <a:r>
              <a:rPr lang="de-DE" sz="800" dirty="0"/>
              <a:t> </a:t>
            </a:r>
            <a:r>
              <a:rPr lang="de-DE" sz="800" dirty="0" err="1"/>
              <a:t>from</a:t>
            </a:r>
            <a:r>
              <a:rPr lang="de-DE" sz="800" dirty="0"/>
              <a:t> </a:t>
            </a:r>
            <a:r>
              <a:rPr lang="de-DE" sz="800" dirty="0">
                <a:hlinkClick r:id="rId6"/>
              </a:rPr>
              <a:t>www.flaticon.com</a:t>
            </a:r>
            <a:endParaRPr lang="de-DE" sz="800" dirty="0"/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7DD66056-E525-4B8B-0B5B-5DFADA20A2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60911" y="4122866"/>
            <a:ext cx="2160000" cy="2160000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9DF248C2-5B06-96CF-2031-9B2F72FD3D7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34884" y="4120590"/>
            <a:ext cx="2160000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0529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88A360D-062C-DC2C-2302-AFDA61805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Frameworks </a:t>
            </a:r>
            <a:r>
              <a:rPr lang="de-DE" dirty="0" err="1"/>
              <a:t>for</a:t>
            </a:r>
            <a:r>
              <a:rPr lang="de-DE" dirty="0"/>
              <a:t> LLMs, RAG and </a:t>
            </a:r>
            <a:r>
              <a:rPr lang="de-DE" dirty="0" err="1"/>
              <a:t>Agentic</a:t>
            </a:r>
            <a:r>
              <a:rPr lang="de-DE" dirty="0"/>
              <a:t> AI</a:t>
            </a:r>
          </a:p>
        </p:txBody>
      </p:sp>
      <p:pic>
        <p:nvPicPr>
          <p:cNvPr id="9" name="Inhaltsplatzhalter 8" descr="Ein Bild, das Diagramm, Rechteck, Farbigkeit, Reihe enthält.&#10;&#10;KI-generierte Inhalte können fehlerhaft sein.">
            <a:extLst>
              <a:ext uri="{FF2B5EF4-FFF2-40B4-BE49-F238E27FC236}">
                <a16:creationId xmlns:a16="http://schemas.microsoft.com/office/drawing/2014/main" id="{8A06E66C-A8C2-37F6-71F3-809091C734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0169" y="1775876"/>
            <a:ext cx="7252230" cy="4351338"/>
          </a:xfrm>
        </p:spPr>
      </p:pic>
      <p:sp>
        <p:nvSpPr>
          <p:cNvPr id="10" name="Abgerundetes Rechteck 9">
            <a:extLst>
              <a:ext uri="{FF2B5EF4-FFF2-40B4-BE49-F238E27FC236}">
                <a16:creationId xmlns:a16="http://schemas.microsoft.com/office/drawing/2014/main" id="{BC0B04B5-0BF6-8450-E69D-F34C30CE2F82}"/>
              </a:ext>
            </a:extLst>
          </p:cNvPr>
          <p:cNvSpPr/>
          <p:nvPr/>
        </p:nvSpPr>
        <p:spPr>
          <a:xfrm>
            <a:off x="3573770" y="5564941"/>
            <a:ext cx="522514" cy="381000"/>
          </a:xfrm>
          <a:prstGeom prst="round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691EF2BF-30DD-56AF-13C8-8A5332572D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2399" y="1775876"/>
            <a:ext cx="1676508" cy="787757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0DD73C58-B139-B2AF-4DE0-43F14ACD6BE8}"/>
              </a:ext>
            </a:extLst>
          </p:cNvPr>
          <p:cNvSpPr txBox="1"/>
          <p:nvPr/>
        </p:nvSpPr>
        <p:spPr>
          <a:xfrm>
            <a:off x="7805057" y="2563633"/>
            <a:ext cx="399505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Beginner-</a:t>
            </a:r>
            <a:r>
              <a:rPr lang="de-DE" dirty="0" err="1"/>
              <a:t>friendly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Lightweight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Fast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Open-source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Flexible</a:t>
            </a:r>
          </a:p>
        </p:txBody>
      </p:sp>
    </p:spTree>
    <p:extLst>
      <p:ext uri="{BB962C8B-B14F-4D97-AF65-F5344CB8AC3E}">
        <p14:creationId xmlns:p14="http://schemas.microsoft.com/office/powerpoint/2010/main" val="8267077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E038873-CBB0-C987-6FD0-AFF943F134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15" y="0"/>
            <a:ext cx="10515600" cy="1325563"/>
          </a:xfrm>
        </p:spPr>
        <p:txBody>
          <a:bodyPr/>
          <a:lstStyle/>
          <a:p>
            <a:r>
              <a:rPr lang="de-DE" dirty="0"/>
              <a:t>RAG </a:t>
            </a:r>
            <a:r>
              <a:rPr lang="de-DE" dirty="0" err="1"/>
              <a:t>topics</a:t>
            </a:r>
            <a:endParaRPr lang="de-DE" dirty="0"/>
          </a:p>
        </p:txBody>
      </p:sp>
      <p:pic>
        <p:nvPicPr>
          <p:cNvPr id="5" name="Inhaltsplatzhalter 4" descr="Ein Bild, das Text, Screenshot, Kleidung, Animation enthält.&#10;&#10;KI-generierte Inhalte können fehlerhaft sein.">
            <a:extLst>
              <a:ext uri="{FF2B5EF4-FFF2-40B4-BE49-F238E27FC236}">
                <a16:creationId xmlns:a16="http://schemas.microsoft.com/office/drawing/2014/main" id="{FB3A89CA-9677-79FE-BA59-C8915FC7E0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67400" y="2014992"/>
            <a:ext cx="6324600" cy="4216400"/>
          </a:xfr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6764D1B2-CE51-9297-B8D9-19F1C6FEE359}"/>
              </a:ext>
            </a:extLst>
          </p:cNvPr>
          <p:cNvSpPr txBox="1"/>
          <p:nvPr/>
        </p:nvSpPr>
        <p:spPr>
          <a:xfrm>
            <a:off x="148772" y="2014992"/>
            <a:ext cx="548639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de-DE" sz="2800" dirty="0"/>
              <a:t>1. </a:t>
            </a:r>
            <a:r>
              <a:rPr lang="de-DE" sz="2800" dirty="0" err="1"/>
              <a:t>Embeddings</a:t>
            </a:r>
            <a:endParaRPr lang="de-DE" sz="2800" dirty="0"/>
          </a:p>
          <a:p>
            <a:pPr algn="just"/>
            <a:r>
              <a:rPr lang="de-DE" sz="2800" dirty="0"/>
              <a:t>2. Vector Databases</a:t>
            </a:r>
          </a:p>
          <a:p>
            <a:r>
              <a:rPr lang="de-DE" sz="2800" dirty="0"/>
              <a:t>3. Chunking </a:t>
            </a:r>
            <a:r>
              <a:rPr lang="de-DE" sz="2800" dirty="0" err="1"/>
              <a:t>strategies</a:t>
            </a:r>
            <a:endParaRPr lang="de-DE" sz="2800" dirty="0"/>
          </a:p>
          <a:p>
            <a:r>
              <a:rPr lang="de-DE" sz="2800" dirty="0"/>
              <a:t>4. Retrieval</a:t>
            </a:r>
          </a:p>
          <a:p>
            <a:r>
              <a:rPr lang="de-DE" sz="2800" dirty="0"/>
              <a:t>5. Working with different </a:t>
            </a:r>
            <a:r>
              <a:rPr lang="de-DE" sz="2800" dirty="0" err="1"/>
              <a:t>types</a:t>
            </a:r>
            <a:r>
              <a:rPr lang="de-DE" sz="2800" dirty="0"/>
              <a:t> </a:t>
            </a:r>
            <a:r>
              <a:rPr lang="de-DE" sz="2800" dirty="0" err="1"/>
              <a:t>of</a:t>
            </a:r>
            <a:r>
              <a:rPr lang="de-DE" sz="2800" dirty="0"/>
              <a:t> data</a:t>
            </a:r>
          </a:p>
        </p:txBody>
      </p:sp>
    </p:spTree>
    <p:extLst>
      <p:ext uri="{BB962C8B-B14F-4D97-AF65-F5344CB8AC3E}">
        <p14:creationId xmlns:p14="http://schemas.microsoft.com/office/powerpoint/2010/main" val="3620379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0737A1-500F-90F2-7761-7A8AF7433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0616"/>
            <a:ext cx="10515600" cy="1049553"/>
          </a:xfrm>
        </p:spPr>
        <p:txBody>
          <a:bodyPr/>
          <a:lstStyle/>
          <a:p>
            <a:r>
              <a:rPr lang="de-DE" dirty="0"/>
              <a:t>Setting </a:t>
            </a:r>
            <a:r>
              <a:rPr lang="de-DE" dirty="0" err="1"/>
              <a:t>up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Python </a:t>
            </a:r>
            <a:r>
              <a:rPr lang="de-DE" dirty="0" err="1"/>
              <a:t>environment</a:t>
            </a:r>
            <a:endParaRPr lang="de-DE" dirty="0"/>
          </a:p>
        </p:txBody>
      </p:sp>
      <p:pic>
        <p:nvPicPr>
          <p:cNvPr id="6" name="Grafik 5" descr="Ein Bild, das Text, Zeitung, draußen, Baum enthält.&#10;&#10;KI-generierte Inhalte können fehlerhaft sein.">
            <a:extLst>
              <a:ext uri="{FF2B5EF4-FFF2-40B4-BE49-F238E27FC236}">
                <a16:creationId xmlns:a16="http://schemas.microsoft.com/office/drawing/2014/main" id="{1F977D46-65C4-EE11-26A7-C00059D23C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5287" y="1387928"/>
            <a:ext cx="3646714" cy="5470072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2858E10E-77F9-CD67-85F5-D7CB57546F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753100"/>
            <a:ext cx="6311900" cy="110490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C6A3A98A-B36E-BC53-A1FD-650501F0D9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429234"/>
            <a:ext cx="6009601" cy="397329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EED40F4D-4164-C5C7-A7F1-E9170BBBFE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357637"/>
            <a:ext cx="5956300" cy="457200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51154045-53C1-4DB6-5FE5-EF6E36BA02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3332073"/>
            <a:ext cx="6096000" cy="1948442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16C1A08C-4027-EF99-BB5A-DFD6022C2429}"/>
              </a:ext>
            </a:extLst>
          </p:cNvPr>
          <p:cNvSpPr txBox="1"/>
          <p:nvPr/>
        </p:nvSpPr>
        <p:spPr>
          <a:xfrm>
            <a:off x="0" y="1065150"/>
            <a:ext cx="5421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1. Setting </a:t>
            </a:r>
            <a:r>
              <a:rPr lang="de-DE" b="1" dirty="0" err="1"/>
              <a:t>up</a:t>
            </a:r>
            <a:r>
              <a:rPr lang="de-DE" b="1" dirty="0"/>
              <a:t> </a:t>
            </a:r>
            <a:r>
              <a:rPr lang="de-DE" b="1" dirty="0" err="1"/>
              <a:t>the</a:t>
            </a:r>
            <a:r>
              <a:rPr lang="de-DE" b="1" dirty="0"/>
              <a:t> </a:t>
            </a:r>
            <a:r>
              <a:rPr lang="de-DE" b="1" dirty="0" err="1"/>
              <a:t>environment</a:t>
            </a:r>
            <a:endParaRPr lang="de-DE" b="1" dirty="0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27BC49EF-AD11-E20C-328C-F380956B18CF}"/>
              </a:ext>
            </a:extLst>
          </p:cNvPr>
          <p:cNvSpPr txBox="1"/>
          <p:nvPr/>
        </p:nvSpPr>
        <p:spPr>
          <a:xfrm>
            <a:off x="0" y="1950695"/>
            <a:ext cx="5421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2. </a:t>
            </a:r>
            <a:r>
              <a:rPr lang="de-DE" b="1" dirty="0" err="1"/>
              <a:t>Install</a:t>
            </a:r>
            <a:r>
              <a:rPr lang="de-DE" b="1" dirty="0"/>
              <a:t> </a:t>
            </a:r>
            <a:r>
              <a:rPr lang="de-DE" b="1" dirty="0" err="1"/>
              <a:t>dependencies</a:t>
            </a:r>
            <a:endParaRPr lang="de-DE" b="1" dirty="0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B8BDF078-301B-BE1C-1A21-299610263E3C}"/>
              </a:ext>
            </a:extLst>
          </p:cNvPr>
          <p:cNvSpPr txBox="1"/>
          <p:nvPr/>
        </p:nvSpPr>
        <p:spPr>
          <a:xfrm>
            <a:off x="0" y="2934190"/>
            <a:ext cx="5421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3. Set </a:t>
            </a:r>
            <a:r>
              <a:rPr lang="de-DE" b="1" dirty="0" err="1"/>
              <a:t>up</a:t>
            </a:r>
            <a:r>
              <a:rPr lang="de-DE" b="1" dirty="0"/>
              <a:t> Azure OpenAI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88125257-89CC-7FB5-C6D5-38327E8B5ACC}"/>
              </a:ext>
            </a:extLst>
          </p:cNvPr>
          <p:cNvSpPr txBox="1"/>
          <p:nvPr/>
        </p:nvSpPr>
        <p:spPr>
          <a:xfrm>
            <a:off x="0" y="5383767"/>
            <a:ext cx="5421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4. Test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092513BA-9493-4AA8-FABF-94BA19179FC2}"/>
              </a:ext>
            </a:extLst>
          </p:cNvPr>
          <p:cNvSpPr/>
          <p:nvPr/>
        </p:nvSpPr>
        <p:spPr>
          <a:xfrm>
            <a:off x="674914" y="4299857"/>
            <a:ext cx="5421086" cy="33745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785540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174</Words>
  <Application>Microsoft Macintosh PowerPoint</Application>
  <PresentationFormat>Breitbild</PresentationFormat>
  <Paragraphs>38</Paragraphs>
  <Slides>7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7</vt:i4>
      </vt:variant>
    </vt:vector>
  </HeadingPairs>
  <TitlesOfParts>
    <vt:vector size="11" baseType="lpstr">
      <vt:lpstr>Aptos</vt:lpstr>
      <vt:lpstr>Aptos Display</vt:lpstr>
      <vt:lpstr>Arial</vt:lpstr>
      <vt:lpstr>Office</vt:lpstr>
      <vt:lpstr>PowerPoint-Präsentation</vt:lpstr>
      <vt:lpstr>What is Retrieval Augmented Generation (RAG)?</vt:lpstr>
      <vt:lpstr>Word embeddings and vector space</vt:lpstr>
      <vt:lpstr>Applications of RAG</vt:lpstr>
      <vt:lpstr>Frameworks for LLMs, RAG and Agentic AI</vt:lpstr>
      <vt:lpstr>RAG topics</vt:lpstr>
      <vt:lpstr>Setting up the Python environment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Wolber, Jonas Chanrithy</dc:creator>
  <cp:lastModifiedBy>Wolber, Jonas Chanrithy</cp:lastModifiedBy>
  <cp:revision>22</cp:revision>
  <dcterms:created xsi:type="dcterms:W3CDTF">2025-05-30T13:06:12Z</dcterms:created>
  <dcterms:modified xsi:type="dcterms:W3CDTF">2025-06-04T21:14:07Z</dcterms:modified>
</cp:coreProperties>
</file>